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57" r:id="rId7"/>
    <p:sldId id="258" r:id="rId8"/>
    <p:sldId id="260" r:id="rId9"/>
    <p:sldId id="261" r:id="rId10"/>
    <p:sldId id="262" r:id="rId11"/>
    <p:sldId id="263" r:id="rId12"/>
    <p:sldId id="265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5161" autoAdjust="0"/>
  </p:normalViewPr>
  <p:slideViewPr>
    <p:cSldViewPr snapToGrid="0" showGuides="1">
      <p:cViewPr varScale="1">
        <p:scale>
          <a:sx n="145" d="100"/>
          <a:sy n="145" d="100"/>
        </p:scale>
        <p:origin x="62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modSld modShowInfo">
      <pc:chgData name="Kasemir, Kay" userId="054400b3-7951-40c1-99c2-2a9da969a883" providerId="ADAL" clId="{C4AC3270-B16A-549E-93BE-6F71785770FC}" dt="2026-06-19T13:34:36.670" v="112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7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EPICS Automation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97B7F9E0-7E6C-F943-AE83-975A5E16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Control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85B9-8DDF-2C4B-91B9-B76CFF2A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.. should support </a:t>
            </a:r>
            <a:r>
              <a:rPr lang="en-US" u="sng" dirty="0"/>
              <a:t>automated control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                     How can EPICS do this?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85B8219D-B372-C548-A169-D71A833C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Monitoring, Supervisory Control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DA43F5-1945-F840-A6FB-3D5EE04622CB}"/>
              </a:ext>
            </a:extLst>
          </p:cNvPr>
          <p:cNvSpPr/>
          <p:nvPr/>
        </p:nvSpPr>
        <p:spPr>
          <a:xfrm>
            <a:off x="1613200" y="1139776"/>
            <a:ext cx="3846622" cy="34168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SensorXYZ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field(INP,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@bus1 signal2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1 second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  <a:br>
              <a:rPr lang="en-US" altLang="en-US" sz="1400">
                <a:latin typeface="Courier New" panose="02070309020205020404" pitchFamily="49" charset="0"/>
              </a:rPr>
            </a:b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PowerSupplyABC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@bus2 signal4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Passive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425803-49E2-9144-B4D2-BD9D7C088187}"/>
              </a:ext>
            </a:extLst>
          </p:cNvPr>
          <p:cNvSpPr/>
          <p:nvPr/>
        </p:nvSpPr>
        <p:spPr>
          <a:xfrm>
            <a:off x="7333167" y="1055525"/>
            <a:ext cx="3254857" cy="36756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User Interface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CF0BF7-4EF7-F748-AF47-D0C7EDAB56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7825" y="2460625"/>
            <a:ext cx="1873250" cy="7938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 descr="heater_plot.png">
            <a:extLst>
              <a:ext uri="{FF2B5EF4-FFF2-40B4-BE49-F238E27FC236}">
                <a16:creationId xmlns:a16="http://schemas.microsoft.com/office/drawing/2014/main" id="{1861E8C4-7AD3-0441-9CCB-B58ECAAA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719263"/>
            <a:ext cx="2628900" cy="1098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eater_gui.png">
            <a:extLst>
              <a:ext uri="{FF2B5EF4-FFF2-40B4-BE49-F238E27FC236}">
                <a16:creationId xmlns:a16="http://schemas.microsoft.com/office/drawing/2014/main" id="{7371958B-507C-EA44-B41D-25E5F5F17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6" y="3122613"/>
            <a:ext cx="1624013" cy="1206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3">
            <a:extLst>
              <a:ext uri="{FF2B5EF4-FFF2-40B4-BE49-F238E27FC236}">
                <a16:creationId xmlns:a16="http://schemas.microsoft.com/office/drawing/2014/main" id="{BD32AC0B-13BB-0740-8855-1C4013E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5821364"/>
            <a:ext cx="19208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EC1BF4-43E3-B442-A466-E3FFD3EBCE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4650" y="3649664"/>
            <a:ext cx="1873250" cy="9525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 type="arrow" w="med" len="med"/>
            <a:tailEnd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TextBox 6">
            <a:extLst>
              <a:ext uri="{FF2B5EF4-FFF2-40B4-BE49-F238E27FC236}">
                <a16:creationId xmlns:a16="http://schemas.microsoft.com/office/drawing/2014/main" id="{9F2A6D34-C7AD-2F46-8D94-89B3375C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1774826"/>
            <a:ext cx="18399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 Access</a:t>
            </a:r>
            <a:br>
              <a:rPr lang="en-US" altLang="en-US" sz="1800"/>
            </a:br>
            <a:r>
              <a:rPr lang="en-US" altLang="en-US" sz="1800"/>
              <a:t>‘monitor’</a:t>
            </a:r>
          </a:p>
        </p:txBody>
      </p:sp>
      <p:sp>
        <p:nvSpPr>
          <p:cNvPr id="7182" name="TextBox 23">
            <a:extLst>
              <a:ext uri="{FF2B5EF4-FFF2-40B4-BE49-F238E27FC236}">
                <a16:creationId xmlns:a16="http://schemas.microsoft.com/office/drawing/2014/main" id="{A11EB122-DB65-074C-8827-20DB25544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6" y="2954338"/>
            <a:ext cx="183991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 Access</a:t>
            </a:r>
            <a:br>
              <a:rPr lang="en-US" altLang="en-US" sz="1800"/>
            </a:br>
            <a:r>
              <a:rPr lang="en-US" altLang="en-US" sz="1800"/>
              <a:t>‘put’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7B3D32-B844-3449-B5B6-16DA88A68759}"/>
              </a:ext>
            </a:extLst>
          </p:cNvPr>
          <p:cNvCxnSpPr>
            <a:cxnSpLocks noChangeShapeType="1"/>
            <a:stCxn id="7179" idx="0"/>
            <a:endCxn id="0" idx="2"/>
          </p:cNvCxnSpPr>
          <p:nvPr/>
        </p:nvCxnSpPr>
        <p:spPr bwMode="auto">
          <a:xfrm flipV="1">
            <a:off x="3536950" y="4556125"/>
            <a:ext cx="0" cy="1265238"/>
          </a:xfrm>
          <a:prstGeom prst="straightConnector1">
            <a:avLst/>
          </a:prstGeom>
          <a:noFill/>
          <a:ln w="34925">
            <a:solidFill>
              <a:srgbClr val="0070B9"/>
            </a:solidFill>
            <a:round/>
            <a:headEnd type="arrow" w="med" len="med"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4550448-4B43-EB42-B459-90A44905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Automation via Records on IOC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713610-E5E9-3A49-AED4-4DF481406647}"/>
              </a:ext>
            </a:extLst>
          </p:cNvPr>
          <p:cNvSpPr/>
          <p:nvPr/>
        </p:nvSpPr>
        <p:spPr>
          <a:xfrm>
            <a:off x="1613200" y="1139775"/>
            <a:ext cx="4311941" cy="55109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SensorXYZ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field(INP,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@bus1 signal2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1 second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record(calcout, 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control_voltage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{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 field(INPA,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sensor CP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 field(CALC,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A&lt;10?5:0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voltage PP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PowerSupplyABC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@bus2 signal4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Passive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8197" name="Content Placeholder 2">
            <a:extLst>
              <a:ext uri="{FF2B5EF4-FFF2-40B4-BE49-F238E27FC236}">
                <a16:creationId xmlns:a16="http://schemas.microsoft.com/office/drawing/2014/main" id="{1AD47FF1-B7D1-814F-80DC-A022E25F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489" y="1144588"/>
            <a:ext cx="4371975" cy="550545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Data flow driven,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periodic,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steady-state control: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marL="803275" lvl="1" indent="-457200">
              <a:buFont typeface="Arial Black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Read inputs</a:t>
            </a:r>
          </a:p>
          <a:p>
            <a:pPr marL="803275" lvl="1" indent="-457200">
              <a:buFont typeface="Arial Black" panose="020B0604020202020204" pitchFamily="34" charset="0"/>
              <a:buAutoNum type="arabicPeriod"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803275" lvl="1" indent="-457200">
              <a:buFont typeface="Arial Black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Compute desired outputs</a:t>
            </a:r>
          </a:p>
          <a:p>
            <a:pPr marL="1092200" lvl="2" indent="-457200">
              <a:buFont typeface="Arial Black" panose="020B0604020202020204" pitchFamily="34" charset="0"/>
              <a:buAutoNum type="alphaLcParenR"/>
            </a:pPr>
            <a:r>
              <a:rPr lang="en-US" altLang="en-US">
                <a:ea typeface="ＭＳ Ｐゴシック" panose="020B0600070205080204" pitchFamily="34" charset="-128"/>
              </a:rPr>
              <a:t>calcout to write ao.VAL</a:t>
            </a:r>
          </a:p>
          <a:p>
            <a:pPr marL="1092200" lvl="2" indent="-457200">
              <a:buFont typeface="Arial Black" panose="020B0604020202020204" pitchFamily="34" charset="0"/>
              <a:buAutoNum type="alphaLcParenR"/>
            </a:pPr>
            <a:r>
              <a:rPr lang="en-US" altLang="en-US">
                <a:ea typeface="ＭＳ Ｐゴシック" panose="020B0600070205080204" pitchFamily="34" charset="-128"/>
              </a:rPr>
              <a:t>calc, then use DOL and OMSL=closed_loop in ao</a:t>
            </a:r>
          </a:p>
          <a:p>
            <a:pPr marL="803275" lvl="1" indent="-457200">
              <a:buFont typeface="Arial Black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Write outputs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042791-E8BA-549E-E5FF-2A3D36404B17}"/>
              </a:ext>
            </a:extLst>
          </p:cNvPr>
          <p:cNvSpPr txBox="1"/>
          <p:nvPr/>
        </p:nvSpPr>
        <p:spPr>
          <a:xfrm>
            <a:off x="10558464" y="3895272"/>
            <a:ext cx="1308940" cy="1061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Good for basic on/off as well as PID type of control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7DDF61C6-5E9D-2C42-97E7-F8AE72BA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Distribute Records onto </a:t>
            </a: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different</a:t>
            </a:r>
            <a:r>
              <a:rPr lang="en-US" altLang="en-US">
                <a:ea typeface="ＭＳ Ｐゴシック" panose="020B0600070205080204" pitchFamily="34" charset="-128"/>
              </a:rPr>
              <a:t> IOCs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7F9733-A9E5-4E43-A738-0DB470CF53F3}"/>
              </a:ext>
            </a:extLst>
          </p:cNvPr>
          <p:cNvSpPr/>
          <p:nvPr/>
        </p:nvSpPr>
        <p:spPr>
          <a:xfrm>
            <a:off x="6497095" y="1146751"/>
            <a:ext cx="4088222" cy="269247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 dirty="0">
                <a:latin typeface="Courier New" panose="02070309020205020404" pitchFamily="49" charset="0"/>
              </a:rPr>
            </a:b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record(</a:t>
            </a:r>
            <a:r>
              <a:rPr lang="en-US" alt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calcout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,</a:t>
            </a:r>
            <a:b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      “</a:t>
            </a:r>
            <a:r>
              <a:rPr lang="en-US" altLang="ja-JP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control_voltage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{</a:t>
            </a:r>
            <a:b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field(INPA, 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sensor MS CP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field(CALC, 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A&lt;10?5:0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field(OUT,  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voltage PP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field(IVOA, 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Don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’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t drive outputs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 dirty="0">
                <a:solidFill>
                  <a:srgbClr val="0000FF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 dirty="0">
                <a:latin typeface="Courier New" panose="02070309020205020404" pitchFamily="49" charset="0"/>
              </a:rPr>
            </a:b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3BF2D7-F628-4C49-83D1-0A804BDD0550}"/>
              </a:ext>
            </a:extLst>
          </p:cNvPr>
          <p:cNvSpPr/>
          <p:nvPr/>
        </p:nvSpPr>
        <p:spPr>
          <a:xfrm>
            <a:off x="1613200" y="1139776"/>
            <a:ext cx="3846622" cy="34168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SensorXYZ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field(INP,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@bus1 signal2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1 second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  <a:br>
              <a:rPr lang="en-US" altLang="en-US" sz="1400">
                <a:latin typeface="Courier New" panose="02070309020205020404" pitchFamily="49" charset="0"/>
              </a:rPr>
            </a:b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PowerSupplyABC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@bus2 signal4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Passive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35EDAB-7CB8-194D-86A4-E8460ECC91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9227" y="2492376"/>
            <a:ext cx="1028411" cy="0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TextBox 8">
            <a:extLst>
              <a:ext uri="{FF2B5EF4-FFF2-40B4-BE49-F238E27FC236}">
                <a16:creationId xmlns:a16="http://schemas.microsoft.com/office/drawing/2014/main" id="{CB21C3FC-5D7D-7042-82EE-30ECE25FA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27" y="1754188"/>
            <a:ext cx="10567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Channel</a:t>
            </a:r>
            <a:br>
              <a:rPr lang="en-US" altLang="en-US" sz="1800" dirty="0"/>
            </a:br>
            <a:r>
              <a:rPr lang="en-US" altLang="en-US" sz="1800" dirty="0"/>
              <a:t>Access</a:t>
            </a:r>
          </a:p>
        </p:txBody>
      </p:sp>
      <p:sp>
        <p:nvSpPr>
          <p:cNvPr id="9226" name="Content Placeholder 2">
            <a:extLst>
              <a:ext uri="{FF2B5EF4-FFF2-40B4-BE49-F238E27FC236}">
                <a16:creationId xmlns:a16="http://schemas.microsoft.com/office/drawing/2014/main" id="{E3F2A028-6D64-1246-A3FC-30AE84B8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414" y="4352926"/>
            <a:ext cx="5081587" cy="2505075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Almost no additional work!</a:t>
            </a:r>
          </a:p>
          <a:p>
            <a:pPr marL="0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Anticipate network issues;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see ‘MS’, ‘IVOA’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FDA0728A-9EF7-4A4D-9E56-63033487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Automation via State Machine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12EE1A-646A-5541-B7D4-35D9204ED7E2}"/>
              </a:ext>
            </a:extLst>
          </p:cNvPr>
          <p:cNvSpPr/>
          <p:nvPr/>
        </p:nvSpPr>
        <p:spPr>
          <a:xfrm>
            <a:off x="1613199" y="756211"/>
            <a:ext cx="8955436" cy="52449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SensorXYZ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field(INP,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@bus1 signal2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1 second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PowerSupplyABC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@bus2 signal4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Passive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10245" name="Content Placeholder 2">
            <a:extLst>
              <a:ext uri="{FF2B5EF4-FFF2-40B4-BE49-F238E27FC236}">
                <a16:creationId xmlns:a16="http://schemas.microsoft.com/office/drawing/2014/main" id="{80CCFE57-B8C0-AE4F-8663-60B21AAA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944" y="5981587"/>
            <a:ext cx="7959725" cy="8524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“Sequencer”, “State Notation Language”: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Event driven, on-demand, stateful</a:t>
            </a:r>
          </a:p>
        </p:txBody>
      </p:sp>
      <p:sp>
        <p:nvSpPr>
          <p:cNvPr id="10246" name="Line 2">
            <a:extLst>
              <a:ext uri="{FF2B5EF4-FFF2-40B4-BE49-F238E27FC236}">
                <a16:creationId xmlns:a16="http://schemas.microsoft.com/office/drawing/2014/main" id="{17544595-1715-FD4C-A906-271D21828E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46951" y="3068638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3">
            <a:extLst>
              <a:ext uri="{FF2B5EF4-FFF2-40B4-BE49-F238E27FC236}">
                <a16:creationId xmlns:a16="http://schemas.microsoft.com/office/drawing/2014/main" id="{4686A007-9B23-024A-8452-91B6E75F89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46951" y="3068638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Rectangle 4">
            <a:extLst>
              <a:ext uri="{FF2B5EF4-FFF2-40B4-BE49-F238E27FC236}">
                <a16:creationId xmlns:a16="http://schemas.microsoft.com/office/drawing/2014/main" id="{D7F997D9-7B52-9743-BCF6-67896F115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804863"/>
            <a:ext cx="838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67248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Start</a:t>
            </a:r>
          </a:p>
        </p:txBody>
      </p:sp>
      <p:sp>
        <p:nvSpPr>
          <p:cNvPr id="10249" name="Line 5">
            <a:extLst>
              <a:ext uri="{FF2B5EF4-FFF2-40B4-BE49-F238E27FC236}">
                <a16:creationId xmlns:a16="http://schemas.microsoft.com/office/drawing/2014/main" id="{D46410CA-71BB-FB49-86F6-AC2B404F3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8825" y="1895475"/>
            <a:ext cx="1822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6">
            <a:extLst>
              <a:ext uri="{FF2B5EF4-FFF2-40B4-BE49-F238E27FC236}">
                <a16:creationId xmlns:a16="http://schemas.microsoft.com/office/drawing/2014/main" id="{95F93E67-E4E6-834A-8E01-EF4FAA216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1275" y="1895475"/>
            <a:ext cx="1588" cy="704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7">
            <a:extLst>
              <a:ext uri="{FF2B5EF4-FFF2-40B4-BE49-F238E27FC236}">
                <a16:creationId xmlns:a16="http://schemas.microsoft.com/office/drawing/2014/main" id="{6B2D7A60-B8A7-684C-B2C6-69D8C562AB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7239" y="2600325"/>
            <a:ext cx="1825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8">
            <a:extLst>
              <a:ext uri="{FF2B5EF4-FFF2-40B4-BE49-F238E27FC236}">
                <a16:creationId xmlns:a16="http://schemas.microsoft.com/office/drawing/2014/main" id="{63903916-E670-6946-8561-8A6C2CF85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8825" y="1893889"/>
            <a:ext cx="1588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9">
            <a:extLst>
              <a:ext uri="{FF2B5EF4-FFF2-40B4-BE49-F238E27FC236}">
                <a16:creationId xmlns:a16="http://schemas.microsoft.com/office/drawing/2014/main" id="{501F7452-AA17-4A44-8A7C-BCE9D572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75" y="1997076"/>
            <a:ext cx="10985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Low reading</a:t>
            </a:r>
          </a:p>
        </p:txBody>
      </p:sp>
      <p:sp>
        <p:nvSpPr>
          <p:cNvPr id="10254" name="Rectangle 10">
            <a:extLst>
              <a:ext uri="{FF2B5EF4-FFF2-40B4-BE49-F238E27FC236}">
                <a16:creationId xmlns:a16="http://schemas.microsoft.com/office/drawing/2014/main" id="{DB456602-2638-4648-AA8C-87C3A954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76" y="4130676"/>
            <a:ext cx="11287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High reading</a:t>
            </a:r>
          </a:p>
        </p:txBody>
      </p:sp>
      <p:sp>
        <p:nvSpPr>
          <p:cNvPr id="10255" name="Line 11">
            <a:extLst>
              <a:ext uri="{FF2B5EF4-FFF2-40B4-BE49-F238E27FC236}">
                <a16:creationId xmlns:a16="http://schemas.microsoft.com/office/drawing/2014/main" id="{EB142F72-6F7A-BA4E-8BFA-3ABCCC337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5364" y="3148013"/>
            <a:ext cx="1381125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Rectangle 12">
            <a:extLst>
              <a:ext uri="{FF2B5EF4-FFF2-40B4-BE49-F238E27FC236}">
                <a16:creationId xmlns:a16="http://schemas.microsoft.com/office/drawing/2014/main" id="{3A73C321-FF96-CD47-9E50-A5D3C6F2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8214" y="2606676"/>
            <a:ext cx="27003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sensor &gt; 5</a:t>
            </a:r>
          </a:p>
        </p:txBody>
      </p:sp>
      <p:sp>
        <p:nvSpPr>
          <p:cNvPr id="10257" name="Rectangle 13">
            <a:extLst>
              <a:ext uri="{FF2B5EF4-FFF2-40B4-BE49-F238E27FC236}">
                <a16:creationId xmlns:a16="http://schemas.microsoft.com/office/drawing/2014/main" id="{FB3A49E7-B620-FF47-B444-63B3F3C2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4" y="3224214"/>
            <a:ext cx="15128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Set voltage to …</a:t>
            </a:r>
          </a:p>
        </p:txBody>
      </p:sp>
      <p:sp>
        <p:nvSpPr>
          <p:cNvPr id="10258" name="Line 14">
            <a:extLst>
              <a:ext uri="{FF2B5EF4-FFF2-40B4-BE49-F238E27FC236}">
                <a16:creationId xmlns:a16="http://schemas.microsoft.com/office/drawing/2014/main" id="{2DD46813-03F6-4D49-BF3C-EBE203309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8825" y="4006850"/>
            <a:ext cx="1822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5">
            <a:extLst>
              <a:ext uri="{FF2B5EF4-FFF2-40B4-BE49-F238E27FC236}">
                <a16:creationId xmlns:a16="http://schemas.microsoft.com/office/drawing/2014/main" id="{3CFFA874-3FEC-3349-A4DC-0AAAFE4B4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1275" y="4006850"/>
            <a:ext cx="1588" cy="704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16">
            <a:extLst>
              <a:ext uri="{FF2B5EF4-FFF2-40B4-BE49-F238E27FC236}">
                <a16:creationId xmlns:a16="http://schemas.microsoft.com/office/drawing/2014/main" id="{975B51DD-C2C7-104A-BACA-52B789EB60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7239" y="4711700"/>
            <a:ext cx="1825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17">
            <a:extLst>
              <a:ext uri="{FF2B5EF4-FFF2-40B4-BE49-F238E27FC236}">
                <a16:creationId xmlns:a16="http://schemas.microsoft.com/office/drawing/2014/main" id="{9EF65DC0-A424-9841-BF9B-BD41FB938C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8825" y="4005264"/>
            <a:ext cx="1588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18">
            <a:extLst>
              <a:ext uri="{FF2B5EF4-FFF2-40B4-BE49-F238E27FC236}">
                <a16:creationId xmlns:a16="http://schemas.microsoft.com/office/drawing/2014/main" id="{BF536605-1846-194F-9EF1-BC187DEA5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5675" y="5187950"/>
            <a:ext cx="1430338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19">
            <a:extLst>
              <a:ext uri="{FF2B5EF4-FFF2-40B4-BE49-F238E27FC236}">
                <a16:creationId xmlns:a16="http://schemas.microsoft.com/office/drawing/2014/main" id="{727CD207-6A94-1245-8D7E-5BE50A5A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3" y="4678364"/>
            <a:ext cx="1058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Sensor &lt; 5</a:t>
            </a:r>
          </a:p>
        </p:txBody>
      </p:sp>
      <p:sp>
        <p:nvSpPr>
          <p:cNvPr id="10264" name="Rectangle 20">
            <a:extLst>
              <a:ext uri="{FF2B5EF4-FFF2-40B4-BE49-F238E27FC236}">
                <a16:creationId xmlns:a16="http://schemas.microsoft.com/office/drawing/2014/main" id="{58FB09CA-3DED-F644-8CE8-CF22785E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75" y="5264151"/>
            <a:ext cx="15128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Set voltage to …</a:t>
            </a:r>
          </a:p>
        </p:txBody>
      </p:sp>
      <p:sp>
        <p:nvSpPr>
          <p:cNvPr id="10265" name="Line 21">
            <a:extLst>
              <a:ext uri="{FF2B5EF4-FFF2-40B4-BE49-F238E27FC236}">
                <a16:creationId xmlns:a16="http://schemas.microsoft.com/office/drawing/2014/main" id="{00F173C4-4010-AD40-BCBB-BE6E6D0C1A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2850" y="5649913"/>
            <a:ext cx="1728788" cy="12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2">
            <a:extLst>
              <a:ext uri="{FF2B5EF4-FFF2-40B4-BE49-F238E27FC236}">
                <a16:creationId xmlns:a16="http://schemas.microsoft.com/office/drawing/2014/main" id="{7C13A18E-A309-3E49-860C-543B9C56AB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9" y="2247900"/>
            <a:ext cx="1587" cy="3403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3">
            <a:extLst>
              <a:ext uri="{FF2B5EF4-FFF2-40B4-BE49-F238E27FC236}">
                <a16:creationId xmlns:a16="http://schemas.microsoft.com/office/drawing/2014/main" id="{AA13E7C9-7CB1-1842-8870-A182347B59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15288" y="1192214"/>
            <a:ext cx="6350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4">
            <a:extLst>
              <a:ext uri="{FF2B5EF4-FFF2-40B4-BE49-F238E27FC236}">
                <a16:creationId xmlns:a16="http://schemas.microsoft.com/office/drawing/2014/main" id="{7A507A47-E246-E54B-9897-C0B51C8D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1604963"/>
            <a:ext cx="76200" cy="49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9" name="Group 25">
            <a:extLst>
              <a:ext uri="{FF2B5EF4-FFF2-40B4-BE49-F238E27FC236}">
                <a16:creationId xmlns:a16="http://schemas.microsoft.com/office/drawing/2014/main" id="{8F0D6C92-6AAA-5A40-BE37-450049634721}"/>
              </a:ext>
            </a:extLst>
          </p:cNvPr>
          <p:cNvGrpSpPr>
            <a:grpSpLocks/>
          </p:cNvGrpSpPr>
          <p:nvPr/>
        </p:nvGrpSpPr>
        <p:grpSpPr bwMode="auto">
          <a:xfrm>
            <a:off x="7943850" y="1606550"/>
            <a:ext cx="152400" cy="292100"/>
            <a:chOff x="2560" y="1104"/>
            <a:chExt cx="96" cy="184"/>
          </a:xfrm>
        </p:grpSpPr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9B5475F6-AD33-2943-8F4A-792B34848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104"/>
              <a:ext cx="48" cy="184"/>
            </a:xfrm>
            <a:custGeom>
              <a:avLst/>
              <a:gdLst>
                <a:gd name="T0" fmla="*/ 0 w 49"/>
                <a:gd name="T1" fmla="*/ 29 h 185"/>
                <a:gd name="T2" fmla="*/ 47 w 49"/>
                <a:gd name="T3" fmla="*/ 0 h 185"/>
                <a:gd name="T4" fmla="*/ 0 w 49"/>
                <a:gd name="T5" fmla="*/ 183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5">
                  <a:moveTo>
                    <a:pt x="0" y="29"/>
                  </a:moveTo>
                  <a:lnTo>
                    <a:pt x="48" y="0"/>
                  </a:lnTo>
                  <a:lnTo>
                    <a:pt x="0" y="184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09243745-5F12-AE49-B65D-AB026E49A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104"/>
              <a:ext cx="96" cy="184"/>
            </a:xfrm>
            <a:custGeom>
              <a:avLst/>
              <a:gdLst>
                <a:gd name="T0" fmla="*/ 48 w 97"/>
                <a:gd name="T1" fmla="*/ 29 h 185"/>
                <a:gd name="T2" fmla="*/ 95 w 97"/>
                <a:gd name="T3" fmla="*/ 0 h 185"/>
                <a:gd name="T4" fmla="*/ 48 w 97"/>
                <a:gd name="T5" fmla="*/ 183 h 185"/>
                <a:gd name="T6" fmla="*/ 0 w 97"/>
                <a:gd name="T7" fmla="*/ 0 h 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5">
                  <a:moveTo>
                    <a:pt x="48" y="29"/>
                  </a:moveTo>
                  <a:lnTo>
                    <a:pt x="96" y="0"/>
                  </a:lnTo>
                  <a:lnTo>
                    <a:pt x="48" y="184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7" name="Freeform 28">
            <a:extLst>
              <a:ext uri="{FF2B5EF4-FFF2-40B4-BE49-F238E27FC236}">
                <a16:creationId xmlns:a16="http://schemas.microsoft.com/office/drawing/2014/main" id="{8605CF7A-620A-B447-8E43-88D4DF2D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1606550"/>
            <a:ext cx="153988" cy="293688"/>
          </a:xfrm>
          <a:custGeom>
            <a:avLst/>
            <a:gdLst>
              <a:gd name="T0" fmla="*/ 76200 w 97"/>
              <a:gd name="T1" fmla="*/ 46038 h 185"/>
              <a:gd name="T2" fmla="*/ 152400 w 97"/>
              <a:gd name="T3" fmla="*/ 0 h 185"/>
              <a:gd name="T4" fmla="*/ 76200 w 97"/>
              <a:gd name="T5" fmla="*/ 292100 h 185"/>
              <a:gd name="T6" fmla="*/ 0 w 97"/>
              <a:gd name="T7" fmla="*/ 0 h 185"/>
              <a:gd name="T8" fmla="*/ 76200 w 97"/>
              <a:gd name="T9" fmla="*/ 46038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5">
                <a:moveTo>
                  <a:pt x="48" y="29"/>
                </a:moveTo>
                <a:lnTo>
                  <a:pt x="96" y="0"/>
                </a:lnTo>
                <a:lnTo>
                  <a:pt x="48" y="184"/>
                </a:lnTo>
                <a:lnTo>
                  <a:pt x="0" y="0"/>
                </a:lnTo>
                <a:lnTo>
                  <a:pt x="48" y="29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1" name="Line 29">
            <a:extLst>
              <a:ext uri="{FF2B5EF4-FFF2-40B4-BE49-F238E27FC236}">
                <a16:creationId xmlns:a16="http://schemas.microsoft.com/office/drawing/2014/main" id="{8BB5D1CB-A9A4-9148-9CD6-1027D364D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2598739"/>
            <a:ext cx="1588" cy="14112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0">
            <a:extLst>
              <a:ext uri="{FF2B5EF4-FFF2-40B4-BE49-F238E27FC236}">
                <a16:creationId xmlns:a16="http://schemas.microsoft.com/office/drawing/2014/main" id="{511DEFCC-9076-2441-A18C-36AF5BBD5B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3716338"/>
            <a:ext cx="76200" cy="49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3" name="Group 31">
            <a:extLst>
              <a:ext uri="{FF2B5EF4-FFF2-40B4-BE49-F238E27FC236}">
                <a16:creationId xmlns:a16="http://schemas.microsoft.com/office/drawing/2014/main" id="{AEFB64DB-8348-AC45-8F1A-58415ED81ABC}"/>
              </a:ext>
            </a:extLst>
          </p:cNvPr>
          <p:cNvGrpSpPr>
            <a:grpSpLocks/>
          </p:cNvGrpSpPr>
          <p:nvPr/>
        </p:nvGrpSpPr>
        <p:grpSpPr bwMode="auto">
          <a:xfrm>
            <a:off x="7943850" y="3717926"/>
            <a:ext cx="152400" cy="290513"/>
            <a:chOff x="2560" y="2434"/>
            <a:chExt cx="96" cy="183"/>
          </a:xfrm>
        </p:grpSpPr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29390668-A2CF-984D-A9AE-5389EB3DA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4"/>
              <a:ext cx="48" cy="183"/>
            </a:xfrm>
            <a:custGeom>
              <a:avLst/>
              <a:gdLst>
                <a:gd name="T0" fmla="*/ 0 w 49"/>
                <a:gd name="T1" fmla="*/ 29 h 184"/>
                <a:gd name="T2" fmla="*/ 47 w 49"/>
                <a:gd name="T3" fmla="*/ 0 h 184"/>
                <a:gd name="T4" fmla="*/ 0 w 49"/>
                <a:gd name="T5" fmla="*/ 182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4">
                  <a:moveTo>
                    <a:pt x="0" y="29"/>
                  </a:moveTo>
                  <a:lnTo>
                    <a:pt x="48" y="0"/>
                  </a:lnTo>
                  <a:lnTo>
                    <a:pt x="0" y="183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A01E5523-8FEB-DE4B-BA38-2B34FEB1D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434"/>
              <a:ext cx="96" cy="183"/>
            </a:xfrm>
            <a:custGeom>
              <a:avLst/>
              <a:gdLst>
                <a:gd name="T0" fmla="*/ 48 w 97"/>
                <a:gd name="T1" fmla="*/ 29 h 184"/>
                <a:gd name="T2" fmla="*/ 95 w 97"/>
                <a:gd name="T3" fmla="*/ 0 h 184"/>
                <a:gd name="T4" fmla="*/ 48 w 97"/>
                <a:gd name="T5" fmla="*/ 182 h 184"/>
                <a:gd name="T6" fmla="*/ 0 w 97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4">
                  <a:moveTo>
                    <a:pt x="48" y="29"/>
                  </a:moveTo>
                  <a:lnTo>
                    <a:pt x="96" y="0"/>
                  </a:lnTo>
                  <a:lnTo>
                    <a:pt x="48" y="183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3" name="Freeform 34">
            <a:extLst>
              <a:ext uri="{FF2B5EF4-FFF2-40B4-BE49-F238E27FC236}">
                <a16:creationId xmlns:a16="http://schemas.microsoft.com/office/drawing/2014/main" id="{F990A274-242F-7141-9BB4-0FFF3BA4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3717925"/>
            <a:ext cx="153988" cy="292100"/>
          </a:xfrm>
          <a:custGeom>
            <a:avLst/>
            <a:gdLst>
              <a:gd name="T0" fmla="*/ 76200 w 97"/>
              <a:gd name="T1" fmla="*/ 46038 h 184"/>
              <a:gd name="T2" fmla="*/ 152400 w 97"/>
              <a:gd name="T3" fmla="*/ 0 h 184"/>
              <a:gd name="T4" fmla="*/ 76200 w 97"/>
              <a:gd name="T5" fmla="*/ 290513 h 184"/>
              <a:gd name="T6" fmla="*/ 0 w 97"/>
              <a:gd name="T7" fmla="*/ 0 h 184"/>
              <a:gd name="T8" fmla="*/ 76200 w 97"/>
              <a:gd name="T9" fmla="*/ 46038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4">
                <a:moveTo>
                  <a:pt x="48" y="29"/>
                </a:moveTo>
                <a:lnTo>
                  <a:pt x="96" y="0"/>
                </a:lnTo>
                <a:lnTo>
                  <a:pt x="48" y="183"/>
                </a:lnTo>
                <a:lnTo>
                  <a:pt x="0" y="0"/>
                </a:lnTo>
                <a:lnTo>
                  <a:pt x="48" y="29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5" name="Line 35">
            <a:extLst>
              <a:ext uri="{FF2B5EF4-FFF2-40B4-BE49-F238E27FC236}">
                <a16:creationId xmlns:a16="http://schemas.microsoft.com/office/drawing/2014/main" id="{E26184AA-A472-3645-B963-D60FF99A1C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26400" y="4686300"/>
            <a:ext cx="6350" cy="9413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>
            <a:extLst>
              <a:ext uri="{FF2B5EF4-FFF2-40B4-BE49-F238E27FC236}">
                <a16:creationId xmlns:a16="http://schemas.microsoft.com/office/drawing/2014/main" id="{1D28184D-E5AE-FE49-ADA1-30D4DFD01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5359400"/>
            <a:ext cx="76200" cy="4603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D3E88BCC-2D65-8742-B288-FD9A4EA4BEC9}"/>
              </a:ext>
            </a:extLst>
          </p:cNvPr>
          <p:cNvGrpSpPr>
            <a:grpSpLocks/>
          </p:cNvGrpSpPr>
          <p:nvPr/>
        </p:nvGrpSpPr>
        <p:grpSpPr bwMode="auto">
          <a:xfrm>
            <a:off x="7943850" y="5360989"/>
            <a:ext cx="152400" cy="288925"/>
            <a:chOff x="2560" y="3469"/>
            <a:chExt cx="96" cy="182"/>
          </a:xfrm>
        </p:grpSpPr>
        <p:sp>
          <p:nvSpPr>
            <p:cNvPr id="87" name="Freeform 38">
              <a:extLst>
                <a:ext uri="{FF2B5EF4-FFF2-40B4-BE49-F238E27FC236}">
                  <a16:creationId xmlns:a16="http://schemas.microsoft.com/office/drawing/2014/main" id="{36D4C678-BE90-384A-979D-4250826D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69"/>
              <a:ext cx="48" cy="182"/>
            </a:xfrm>
            <a:custGeom>
              <a:avLst/>
              <a:gdLst>
                <a:gd name="T0" fmla="*/ 0 w 49"/>
                <a:gd name="T1" fmla="*/ 27 h 183"/>
                <a:gd name="T2" fmla="*/ 47 w 49"/>
                <a:gd name="T3" fmla="*/ 0 h 183"/>
                <a:gd name="T4" fmla="*/ 0 w 49"/>
                <a:gd name="T5" fmla="*/ 181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3">
                  <a:moveTo>
                    <a:pt x="0" y="27"/>
                  </a:moveTo>
                  <a:lnTo>
                    <a:pt x="48" y="0"/>
                  </a:lnTo>
                  <a:lnTo>
                    <a:pt x="0" y="182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" name="Freeform 39">
              <a:extLst>
                <a:ext uri="{FF2B5EF4-FFF2-40B4-BE49-F238E27FC236}">
                  <a16:creationId xmlns:a16="http://schemas.microsoft.com/office/drawing/2014/main" id="{A5AB3799-6653-7C48-B59B-78CBFD108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3469"/>
              <a:ext cx="96" cy="182"/>
            </a:xfrm>
            <a:custGeom>
              <a:avLst/>
              <a:gdLst>
                <a:gd name="T0" fmla="*/ 48 w 97"/>
                <a:gd name="T1" fmla="*/ 27 h 183"/>
                <a:gd name="T2" fmla="*/ 95 w 97"/>
                <a:gd name="T3" fmla="*/ 0 h 183"/>
                <a:gd name="T4" fmla="*/ 48 w 97"/>
                <a:gd name="T5" fmla="*/ 181 h 183"/>
                <a:gd name="T6" fmla="*/ 0 w 97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3">
                  <a:moveTo>
                    <a:pt x="48" y="27"/>
                  </a:moveTo>
                  <a:lnTo>
                    <a:pt x="96" y="0"/>
                  </a:lnTo>
                  <a:lnTo>
                    <a:pt x="48" y="182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9" name="Freeform 40">
            <a:extLst>
              <a:ext uri="{FF2B5EF4-FFF2-40B4-BE49-F238E27FC236}">
                <a16:creationId xmlns:a16="http://schemas.microsoft.com/office/drawing/2014/main" id="{4CC0BEA2-9E8C-0C4E-9A47-23E7302B1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5360988"/>
            <a:ext cx="153988" cy="290512"/>
          </a:xfrm>
          <a:custGeom>
            <a:avLst/>
            <a:gdLst>
              <a:gd name="T0" fmla="*/ 76200 w 97"/>
              <a:gd name="T1" fmla="*/ 42862 h 183"/>
              <a:gd name="T2" fmla="*/ 152400 w 97"/>
              <a:gd name="T3" fmla="*/ 0 h 183"/>
              <a:gd name="T4" fmla="*/ 76200 w 97"/>
              <a:gd name="T5" fmla="*/ 288925 h 183"/>
              <a:gd name="T6" fmla="*/ 0 w 97"/>
              <a:gd name="T7" fmla="*/ 0 h 183"/>
              <a:gd name="T8" fmla="*/ 76200 w 97"/>
              <a:gd name="T9" fmla="*/ 42862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3">
                <a:moveTo>
                  <a:pt x="48" y="27"/>
                </a:moveTo>
                <a:lnTo>
                  <a:pt x="96" y="0"/>
                </a:lnTo>
                <a:lnTo>
                  <a:pt x="48" y="182"/>
                </a:lnTo>
                <a:lnTo>
                  <a:pt x="0" y="0"/>
                </a:lnTo>
                <a:lnTo>
                  <a:pt x="48" y="27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9" name="Line 41">
            <a:extLst>
              <a:ext uri="{FF2B5EF4-FFF2-40B4-BE49-F238E27FC236}">
                <a16:creationId xmlns:a16="http://schemas.microsoft.com/office/drawing/2014/main" id="{D2A31DC6-E589-DF44-9097-BB8BE3AB3D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2851" y="2225675"/>
            <a:ext cx="823913" cy="142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42">
            <a:extLst>
              <a:ext uri="{FF2B5EF4-FFF2-40B4-BE49-F238E27FC236}">
                <a16:creationId xmlns:a16="http://schemas.microsoft.com/office/drawing/2014/main" id="{7DD880E1-0F71-4D4B-855F-9B57D061A2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4664" y="2168525"/>
            <a:ext cx="47625" cy="825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1" name="Group 43">
            <a:extLst>
              <a:ext uri="{FF2B5EF4-FFF2-40B4-BE49-F238E27FC236}">
                <a16:creationId xmlns:a16="http://schemas.microsoft.com/office/drawing/2014/main" id="{C3BFE1F3-91D9-1344-83CE-88AB4E98AC09}"/>
              </a:ext>
            </a:extLst>
          </p:cNvPr>
          <p:cNvGrpSpPr>
            <a:grpSpLocks/>
          </p:cNvGrpSpPr>
          <p:nvPr/>
        </p:nvGrpSpPr>
        <p:grpSpPr bwMode="auto">
          <a:xfrm>
            <a:off x="6826251" y="2170113"/>
            <a:ext cx="282575" cy="157162"/>
            <a:chOff x="1856" y="1459"/>
            <a:chExt cx="178" cy="99"/>
          </a:xfrm>
        </p:grpSpPr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143AE799-37A0-FF40-A1F0-DAB1CFA75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459"/>
              <a:ext cx="178" cy="50"/>
            </a:xfrm>
            <a:custGeom>
              <a:avLst/>
              <a:gdLst>
                <a:gd name="T0" fmla="*/ 28 w 179"/>
                <a:gd name="T1" fmla="*/ 49 h 51"/>
                <a:gd name="T2" fmla="*/ 0 w 179"/>
                <a:gd name="T3" fmla="*/ 0 h 51"/>
                <a:gd name="T4" fmla="*/ 177 w 179"/>
                <a:gd name="T5" fmla="*/ 49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" h="51">
                  <a:moveTo>
                    <a:pt x="28" y="50"/>
                  </a:moveTo>
                  <a:lnTo>
                    <a:pt x="0" y="0"/>
                  </a:lnTo>
                  <a:lnTo>
                    <a:pt x="178" y="5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id="{27626C0C-B698-5149-84CB-ECD4D7AE3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459"/>
              <a:ext cx="178" cy="99"/>
            </a:xfrm>
            <a:custGeom>
              <a:avLst/>
              <a:gdLst>
                <a:gd name="T0" fmla="*/ 28 w 179"/>
                <a:gd name="T1" fmla="*/ 50 h 100"/>
                <a:gd name="T2" fmla="*/ 0 w 179"/>
                <a:gd name="T3" fmla="*/ 0 h 100"/>
                <a:gd name="T4" fmla="*/ 177 w 179"/>
                <a:gd name="T5" fmla="*/ 50 h 100"/>
                <a:gd name="T6" fmla="*/ 0 w 179"/>
                <a:gd name="T7" fmla="*/ 98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100">
                  <a:moveTo>
                    <a:pt x="28" y="50"/>
                  </a:moveTo>
                  <a:lnTo>
                    <a:pt x="0" y="0"/>
                  </a:lnTo>
                  <a:lnTo>
                    <a:pt x="178" y="50"/>
                  </a:lnTo>
                  <a:lnTo>
                    <a:pt x="0" y="99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95" name="Freeform 46">
            <a:extLst>
              <a:ext uri="{FF2B5EF4-FFF2-40B4-BE49-F238E27FC236}">
                <a16:creationId xmlns:a16="http://schemas.microsoft.com/office/drawing/2014/main" id="{11E03153-EAFB-EE49-B26C-A5F5FD13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1" y="2170113"/>
            <a:ext cx="284163" cy="158750"/>
          </a:xfrm>
          <a:custGeom>
            <a:avLst/>
            <a:gdLst>
              <a:gd name="T0" fmla="*/ 44450 w 179"/>
              <a:gd name="T1" fmla="*/ 79375 h 100"/>
              <a:gd name="T2" fmla="*/ 0 w 179"/>
              <a:gd name="T3" fmla="*/ 0 h 100"/>
              <a:gd name="T4" fmla="*/ 282575 w 179"/>
              <a:gd name="T5" fmla="*/ 79375 h 100"/>
              <a:gd name="T6" fmla="*/ 0 w 179"/>
              <a:gd name="T7" fmla="*/ 157163 h 100"/>
              <a:gd name="T8" fmla="*/ 44450 w 179"/>
              <a:gd name="T9" fmla="*/ 79375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00">
                <a:moveTo>
                  <a:pt x="28" y="50"/>
                </a:moveTo>
                <a:lnTo>
                  <a:pt x="0" y="0"/>
                </a:lnTo>
                <a:lnTo>
                  <a:pt x="178" y="50"/>
                </a:lnTo>
                <a:lnTo>
                  <a:pt x="0" y="99"/>
                </a:lnTo>
                <a:lnTo>
                  <a:pt x="28" y="50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06AF64B8-9C19-5A4B-86C0-265EEFC4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Automation via Scripts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A2C732-ACF1-1947-A03F-38CF84B608F4}"/>
              </a:ext>
            </a:extLst>
          </p:cNvPr>
          <p:cNvSpPr/>
          <p:nvPr/>
        </p:nvSpPr>
        <p:spPr>
          <a:xfrm>
            <a:off x="1632590" y="955572"/>
            <a:ext cx="2596077" cy="11094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3E43AF-345D-474B-AA47-30F07072A566}"/>
              </a:ext>
            </a:extLst>
          </p:cNvPr>
          <p:cNvSpPr/>
          <p:nvPr/>
        </p:nvSpPr>
        <p:spPr>
          <a:xfrm>
            <a:off x="6157801" y="948881"/>
            <a:ext cx="4323587" cy="22407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#!/usr/bin/env python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from epics import caget, caput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import time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while True: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sensor = caget(“sensor”)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voltage = 5 if sensor &lt; 10 else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caput(“voltage”, voltage)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time.sleep(1.0)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5CA3AD-E674-C649-854C-A2EFE0F9BC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37038" y="1646239"/>
            <a:ext cx="1871662" cy="7937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6">
            <a:extLst>
              <a:ext uri="{FF2B5EF4-FFF2-40B4-BE49-F238E27FC236}">
                <a16:creationId xmlns:a16="http://schemas.microsoft.com/office/drawing/2014/main" id="{D6B15831-4ADD-5A40-A43B-9C92D5ECA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1" y="1163639"/>
            <a:ext cx="18399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 Access</a:t>
            </a:r>
          </a:p>
        </p:txBody>
      </p:sp>
      <p:sp>
        <p:nvSpPr>
          <p:cNvPr id="11274" name="Content Placeholder 2">
            <a:extLst>
              <a:ext uri="{FF2B5EF4-FFF2-40B4-BE49-F238E27FC236}">
                <a16:creationId xmlns:a16="http://schemas.microsoft.com/office/drawing/2014/main" id="{4A570B3B-B549-6747-B3D8-DDB310209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2578100"/>
            <a:ext cx="9048750" cy="42799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Tempting, but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Error Handling?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caget? caput?</a:t>
            </a:r>
          </a:p>
          <a:p>
            <a:pPr marL="682625" lvl="2" indent="0"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Monitor; Connect once, then re-use the connection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(PyEpics actually does this)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Handle disconnects, re-connects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Should have ‘console’, run under procServ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IOC has shell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Long-term maintenance of “Fred’s script”?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Calc record has CALC, SCAN, INPA, 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FF8388-EBCE-094E-9366-562664C8B37B}"/>
              </a:ext>
            </a:extLst>
          </p:cNvPr>
          <p:cNvSpPr/>
          <p:nvPr/>
        </p:nvSpPr>
        <p:spPr>
          <a:xfrm>
            <a:off x="1632590" y="955572"/>
            <a:ext cx="2596077" cy="11094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endParaRPr lang="en-US" altLang="en-US" sz="1400">
              <a:latin typeface="Courier New" panose="020703090202050204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7E1142-AF96-A44D-BFD2-405C49F0CA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37039" y="1646238"/>
            <a:ext cx="2046287" cy="0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TextBox 6">
            <a:extLst>
              <a:ext uri="{FF2B5EF4-FFF2-40B4-BE49-F238E27FC236}">
                <a16:creationId xmlns:a16="http://schemas.microsoft.com/office/drawing/2014/main" id="{6D726BB3-2B2E-BD42-B428-2D2F0DB9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1" y="1163639"/>
            <a:ext cx="18399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 Access</a:t>
            </a:r>
          </a:p>
        </p:txBody>
      </p:sp>
      <p:sp>
        <p:nvSpPr>
          <p:cNvPr id="12294" name="Content Placeholder 2">
            <a:extLst>
              <a:ext uri="{FF2B5EF4-FFF2-40B4-BE49-F238E27FC236}">
                <a16:creationId xmlns:a16="http://schemas.microsoft.com/office/drawing/2014/main" id="{D658EFF6-449D-5549-95A6-6F1062FA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732" y="3171825"/>
            <a:ext cx="8338268" cy="4279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Check allowed values?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if other CA client writes to PV?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Use DRVH, DRVL, calc records, .. to perform check on IOC, not in each user interface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Automation scripts?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if users open multiple user interfaces?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if GUI crashes (which is more likely than IOC)?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Keep user interface as just that! </a:t>
            </a:r>
          </a:p>
        </p:txBody>
      </p:sp>
      <p:pic>
        <p:nvPicPr>
          <p:cNvPr id="12295" name="Picture 1" descr="Screen Shot 2014-05-30 at 4.33.41 PM.png">
            <a:extLst>
              <a:ext uri="{FF2B5EF4-FFF2-40B4-BE49-F238E27FC236}">
                <a16:creationId xmlns:a16="http://schemas.microsoft.com/office/drawing/2014/main" id="{D329CD5F-478E-B840-89E3-393AA65F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5"/>
          <a:stretch>
            <a:fillRect/>
          </a:stretch>
        </p:blipFill>
        <p:spPr bwMode="auto">
          <a:xfrm>
            <a:off x="6254750" y="339725"/>
            <a:ext cx="4413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Screen Shot 2014-05-30 at 4.35.18 PM.png">
            <a:extLst>
              <a:ext uri="{FF2B5EF4-FFF2-40B4-BE49-F238E27FC236}">
                <a16:creationId xmlns:a16="http://schemas.microsoft.com/office/drawing/2014/main" id="{0D168139-483B-A84F-98D4-13B4D0FA3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68922" r="24435"/>
          <a:stretch>
            <a:fillRect/>
          </a:stretch>
        </p:blipFill>
        <p:spPr bwMode="auto">
          <a:xfrm>
            <a:off x="6989764" y="2433638"/>
            <a:ext cx="3678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itle 1">
            <a:extLst>
              <a:ext uri="{FF2B5EF4-FFF2-40B4-BE49-F238E27FC236}">
                <a16:creationId xmlns:a16="http://schemas.microsoft.com/office/drawing/2014/main" id="{EF254993-FAE5-8844-99D7-C0119D1F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Automation via User Interface?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D6A7C596-86DB-F844-9900-FB7AF13E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Automation with EPICS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1E178BC-ED5A-2646-922F-6061767DC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089" y="854076"/>
            <a:ext cx="8785225" cy="56546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Steady-data, data flow driven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Continuous: Read input, compute, write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Limited conditional processing: calcout.OOPT</a:t>
            </a:r>
          </a:p>
          <a:p>
            <a:pPr>
              <a:buFont typeface="Wingdings" pitchFamily="2" charset="2"/>
              <a:buChar char="ü"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State Notation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On-demand, event driven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Stateful: In State X, if Y happens, ..</a:t>
            </a:r>
          </a:p>
          <a:p>
            <a:pPr>
              <a:buClr>
                <a:srgbClr val="FFC000"/>
              </a:buClr>
              <a:buFont typeface=".AppleSystemUIFont"/>
              <a:buChar char="?"/>
            </a:pPr>
            <a:r>
              <a:rPr lang="en-US" altLang="en-US">
                <a:ea typeface="ＭＳ Ｐゴシック" panose="020B0600070205080204" pitchFamily="34" charset="-128"/>
              </a:rPr>
              <a:t>Scripts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Useful for “I need this just once, but I need it now”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Permanent “Python IOCs” require effort similar to IOCs</a:t>
            </a:r>
          </a:p>
          <a:p>
            <a:pPr>
              <a:buClr>
                <a:srgbClr val="FF0000"/>
              </a:buClr>
              <a:buFont typeface="SegoeUISymbol"/>
              <a:buChar char="⚡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Automation via Operator Interface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UI should never </a:t>
            </a:r>
            <a:r>
              <a:rPr lang="en-US" altLang="en-US" u="sng">
                <a:ea typeface="ＭＳ Ｐゴシック" panose="020B0600070205080204" pitchFamily="34" charset="-128"/>
              </a:rPr>
              <a:t>do</a:t>
            </a:r>
            <a:r>
              <a:rPr lang="en-US" altLang="en-US">
                <a:ea typeface="ＭＳ Ｐゴシック" panose="020B0600070205080204" pitchFamily="34" charset="-128"/>
              </a:rPr>
              <a:t> anything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897</Words>
  <Application>Microsoft Macintosh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.AppleSystemUIFont</vt:lpstr>
      <vt:lpstr>Arial</vt:lpstr>
      <vt:lpstr>Arial Black</vt:lpstr>
      <vt:lpstr>Century Gothic</vt:lpstr>
      <vt:lpstr>Courier New</vt:lpstr>
      <vt:lpstr>SegoeUISymbol</vt:lpstr>
      <vt:lpstr>Times New Roman</vt:lpstr>
      <vt:lpstr>Wingdings</vt:lpstr>
      <vt:lpstr>ORNL</vt:lpstr>
      <vt:lpstr>EPICS Automation</vt:lpstr>
      <vt:lpstr>Control System</vt:lpstr>
      <vt:lpstr>Monitoring, Supervisory Control</vt:lpstr>
      <vt:lpstr>Automation via Records on IOC </vt:lpstr>
      <vt:lpstr>Distribute Records onto different IOCs </vt:lpstr>
      <vt:lpstr>Automation via State Machine</vt:lpstr>
      <vt:lpstr>Automation via Scripts</vt:lpstr>
      <vt:lpstr>Automation via User Interface?</vt:lpstr>
      <vt:lpstr>Automation with EPICS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2026-06-19T13:34:43Z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